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3.xml" ContentType="application/vnd.openxmlformats-officedocument.themeOverrid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4.xml" ContentType="application/vnd.openxmlformats-officedocument.themeOverride+xml"/>
  <Override PartName="/ppt/notesSlides/notesSlide6.xml" ContentType="application/vnd.openxmlformats-officedocument.presentationml.notesSlid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5.xml" ContentType="application/vnd.openxmlformats-officedocument.themeOverride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6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5" r:id="rId3"/>
    <p:sldId id="263" r:id="rId4"/>
    <p:sldId id="274" r:id="rId5"/>
    <p:sldId id="281" r:id="rId6"/>
    <p:sldId id="275" r:id="rId7"/>
    <p:sldId id="273" r:id="rId8"/>
    <p:sldId id="282" r:id="rId9"/>
    <p:sldId id="280" r:id="rId10"/>
    <p:sldId id="268" r:id="rId11"/>
    <p:sldId id="279" r:id="rId12"/>
    <p:sldId id="277" r:id="rId13"/>
  </p:sldIdLst>
  <p:sldSz cx="9144000" cy="5143500" type="screen16x9"/>
  <p:notesSz cx="6858000" cy="9144000"/>
  <p:embeddedFontLst>
    <p:embeddedFont>
      <p:font typeface="Candara" panose="020E0502030303020204" pitchFamily="34" charset="0"/>
      <p:regular r:id="rId15"/>
      <p:bold r:id="rId16"/>
      <p:italic r:id="rId17"/>
      <p:boldItalic r:id="rId18"/>
    </p:embeddedFont>
    <p:embeddedFont>
      <p:font typeface="Maven Pro"/>
      <p:regular r:id="rId19"/>
      <p:bold r:id="rId20"/>
    </p:embeddedFont>
    <p:embeddedFont>
      <p:font typeface="Nunito" pitchFamily="2" charset="0"/>
      <p:regular r:id="rId21"/>
      <p:bold r:id="rId22"/>
      <p:italic r:id="rId23"/>
      <p:boldItalic r:id="rId24"/>
    </p:embeddedFont>
    <p:embeddedFont>
      <p:font typeface="Titillium Web" panose="000005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tion par défaut" id="{41A26774-1843-4033-BE6A-F7C3C7E504CD}">
          <p14:sldIdLst>
            <p14:sldId id="256"/>
            <p14:sldId id="265"/>
            <p14:sldId id="263"/>
            <p14:sldId id="274"/>
            <p14:sldId id="281"/>
            <p14:sldId id="275"/>
            <p14:sldId id="273"/>
            <p14:sldId id="282"/>
            <p14:sldId id="280"/>
          </p14:sldIdLst>
        </p14:section>
        <p14:section name="Section sans titre" id="{B19112BA-4C5C-492F-A6F9-4BA288ECB894}">
          <p14:sldIdLst>
            <p14:sldId id="268"/>
            <p14:sldId id="279"/>
            <p14:sldId id="2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jPQChcynK0uSiMmFn/cMlX7yPp1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27F97BB-C833-4FB7-BDE5-3F7075034690}" styleName="Style à thème 2 - Accentuation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Style à thème 1 - Accentuation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Style à thème 1 - Accentuation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[Données+Primero+Bank+Les graphiques-29-10-2024.xlsx]Feuil1!Tableau croisé dynamique53</c:name>
    <c:fmtId val="6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Pourcentage des clients perdu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ivotFmts>
      <c:pivotFmt>
        <c:idx val="0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2"/>
        <c:spPr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3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"/>
        <c:spPr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Feuil1!$B$29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E12-4E04-A084-8E8CE658FCD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E12-4E04-A084-8E8CE658FCDD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44B9AE87-49E7-4C53-A12C-8CF47B59184C}" type="CATEGORYNAME">
                      <a:rPr lang="en-US" smtClean="0"/>
                      <a:pPr/>
                      <a:t>[NOM DE CATÉGORIE]</a:t>
                    </a:fld>
                    <a:r>
                      <a:rPr lang="en-US" baseline="0"/>
                      <a:t>; </a:t>
                    </a:r>
                    <a:fld id="{425031FA-60E1-4268-BC0A-4F8FB9F3504C}" type="PERCENTAGE">
                      <a:rPr lang="en-US" baseline="0"/>
                      <a:pPr/>
                      <a:t>[POURCENTAGE]</a:t>
                    </a:fld>
                    <a:endParaRPr lang="en-US" baseline="0"/>
                  </a:p>
                </c:rich>
              </c:tx>
              <c:dLblPos val="outEnd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E12-4E04-A084-8E8CE658FCDD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D28B4AAE-F5FD-41C3-92FF-577181C8875E}" type="CATEGORYNAME">
                      <a:rPr lang="en-US" smtClean="0"/>
                      <a:pPr/>
                      <a:t>[NOM DE CATÉGORIE]</a:t>
                    </a:fld>
                    <a:r>
                      <a:rPr lang="en-US" baseline="0"/>
                      <a:t>; </a:t>
                    </a:r>
                    <a:fld id="{D8957FBD-74CF-46F9-B444-229D01729C33}" type="PERCENTAGE">
                      <a:rPr lang="en-US" baseline="0"/>
                      <a:pPr/>
                      <a:t>[POURCENTAGE]</a:t>
                    </a:fld>
                    <a:endParaRPr lang="en-US" baseline="0"/>
                  </a:p>
                </c:rich>
              </c:tx>
              <c:dLblPos val="outEnd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E12-4E04-A084-8E8CE658FCD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Feuil1!$A$30:$A$32</c:f>
              <c:strCache>
                <c:ptCount val="2"/>
                <c:pt idx="0">
                  <c:v>Client actuel</c:v>
                </c:pt>
                <c:pt idx="1">
                  <c:v>Client perdu</c:v>
                </c:pt>
              </c:strCache>
            </c:strRef>
          </c:cat>
          <c:val>
            <c:numRef>
              <c:f>Feuil1!$B$30:$B$32</c:f>
              <c:numCache>
                <c:formatCode>General</c:formatCode>
                <c:ptCount val="2"/>
                <c:pt idx="0">
                  <c:v>8491</c:v>
                </c:pt>
                <c:pt idx="1">
                  <c:v>1636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E12-4E04-A084-8E8CE658FCDD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[Données+Primero+Bank+Les graphiques-29-10-2024.xlsx]Feuil3!Tableau croisé dynamique3</c:name>
    <c:fmtId val="38"/>
  </c:pivotSource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fr-FR" sz="1600" b="1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fr-FR" sz="1600" b="1" i="0" u="none" strike="noStrike" kern="120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rPr>
              <a:t>Nombre de client perdu par statut marital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fr-FR" sz="1600" b="1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Feuil3!$B$45:$B$46</c:f>
              <c:strCache>
                <c:ptCount val="1"/>
                <c:pt idx="0">
                  <c:v>Célibataire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Feuil3!$A$47:$A$48</c:f>
              <c:strCache>
                <c:ptCount val="1"/>
                <c:pt idx="0">
                  <c:v>Client perdu</c:v>
                </c:pt>
              </c:strCache>
            </c:strRef>
          </c:cat>
          <c:val>
            <c:numRef>
              <c:f>Feuil3!$B$47:$B$48</c:f>
              <c:numCache>
                <c:formatCode>General</c:formatCode>
                <c:ptCount val="1"/>
                <c:pt idx="0">
                  <c:v>447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4F-46DB-87F5-1B8DDC930E10}"/>
            </c:ext>
          </c:extLst>
        </c:ser>
        <c:ser>
          <c:idx val="1"/>
          <c:order val="1"/>
          <c:tx>
            <c:strRef>
              <c:f>Feuil3!$C$45:$C$46</c:f>
              <c:strCache>
                <c:ptCount val="1"/>
                <c:pt idx="0">
                  <c:v>Divorcé(e)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Feuil3!$A$47:$A$48</c:f>
              <c:strCache>
                <c:ptCount val="1"/>
                <c:pt idx="0">
                  <c:v>Client perdu</c:v>
                </c:pt>
              </c:strCache>
            </c:strRef>
          </c:cat>
          <c:val>
            <c:numRef>
              <c:f>Feuil3!$C$47:$C$48</c:f>
              <c:numCache>
                <c:formatCode>General</c:formatCode>
                <c:ptCount val="1"/>
                <c:pt idx="0">
                  <c:v>122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14F-46DB-87F5-1B8DDC930E10}"/>
            </c:ext>
          </c:extLst>
        </c:ser>
        <c:ser>
          <c:idx val="2"/>
          <c:order val="2"/>
          <c:tx>
            <c:strRef>
              <c:f>Feuil3!$D$45:$D$46</c:f>
              <c:strCache>
                <c:ptCount val="1"/>
                <c:pt idx="0">
                  <c:v>Marié(e)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Feuil3!$A$47:$A$48</c:f>
              <c:strCache>
                <c:ptCount val="1"/>
                <c:pt idx="0">
                  <c:v>Client perdu</c:v>
                </c:pt>
              </c:strCache>
            </c:strRef>
          </c:cat>
          <c:val>
            <c:numRef>
              <c:f>Feuil3!$D$47:$D$48</c:f>
              <c:numCache>
                <c:formatCode>General</c:formatCode>
                <c:ptCount val="1"/>
                <c:pt idx="0">
                  <c:v>937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14F-46DB-87F5-1B8DDC930E10}"/>
            </c:ext>
          </c:extLst>
        </c:ser>
        <c:ser>
          <c:idx val="3"/>
          <c:order val="3"/>
          <c:tx>
            <c:strRef>
              <c:f>Feuil3!$E$45:$E$46</c:f>
              <c:strCache>
                <c:ptCount val="1"/>
                <c:pt idx="0">
                  <c:v>Non connu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Feuil3!$A$47:$A$48</c:f>
              <c:strCache>
                <c:ptCount val="1"/>
                <c:pt idx="0">
                  <c:v>Client perdu</c:v>
                </c:pt>
              </c:strCache>
            </c:strRef>
          </c:cat>
          <c:val>
            <c:numRef>
              <c:f>Feuil3!$E$47:$E$48</c:f>
              <c:numCache>
                <c:formatCode>General</c:formatCode>
                <c:ptCount val="1"/>
                <c:pt idx="0">
                  <c:v>130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14F-46DB-87F5-1B8DDC930E1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066547887"/>
        <c:axId val="1066561327"/>
      </c:barChart>
      <c:catAx>
        <c:axId val="1066547887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Statut</a:t>
                </a:r>
                <a:r>
                  <a:rPr lang="fr-FR" baseline="0"/>
                  <a:t> marital</a:t>
                </a:r>
                <a:endParaRPr lang="fr-F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crossAx val="1066561327"/>
        <c:crosses val="autoZero"/>
        <c:auto val="1"/>
        <c:lblAlgn val="ctr"/>
        <c:lblOffset val="100"/>
        <c:noMultiLvlLbl val="0"/>
      </c:catAx>
      <c:valAx>
        <c:axId val="10665613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Nombre</a:t>
                </a:r>
                <a:r>
                  <a:rPr lang="fr-FR" baseline="0"/>
                  <a:t> de client</a:t>
                </a:r>
                <a:endParaRPr lang="fr-F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66547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[Données+Primero+Bank+Les graphiques.xlsx]Feuil1!Tableau croisé dynamique55</c:name>
    <c:fmtId val="4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Nombre</a:t>
            </a:r>
            <a:r>
              <a:rPr lang="en-US" dirty="0"/>
              <a:t> de client perdu par tranche </a:t>
            </a:r>
            <a:r>
              <a:rPr lang="en-US" dirty="0" err="1"/>
              <a:t>d'AGE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9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10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11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12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13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14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29"/>
        <c:spPr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30"/>
        <c:spPr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31"/>
        <c:spPr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32"/>
        <c:spPr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Feuil1!$B$71:$B$72</c:f>
              <c:strCache>
                <c:ptCount val="1"/>
                <c:pt idx="0">
                  <c:v>Client perdu</c:v>
                </c:pt>
              </c:strCache>
            </c:strRef>
          </c:tx>
          <c:dPt>
            <c:idx val="0"/>
            <c:bubble3D val="0"/>
            <c:spPr>
              <a:solidFill>
                <a:srgbClr val="D558AB">
                  <a:lumMod val="60000"/>
                  <a:lumOff val="40000"/>
                </a:srgb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855-4F6A-A8C6-50A9012D563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855-4F6A-A8C6-50A9012D563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2855-4F6A-A8C6-50A9012D563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2855-4F6A-A8C6-50A9012D563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2855-4F6A-A8C6-50A9012D5637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2855-4F6A-A8C6-50A9012D5637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2855-4F6A-A8C6-50A9012D5637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2855-4F6A-A8C6-50A9012D5637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2855-4F6A-A8C6-50A9012D5637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2855-4F6A-A8C6-50A9012D5637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2855-4F6A-A8C6-50A9012D563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Feuil1!$A$73:$A$78</c:f>
              <c:strCache>
                <c:ptCount val="5"/>
                <c:pt idx="0">
                  <c:v>26-35</c:v>
                </c:pt>
                <c:pt idx="1">
                  <c:v>36-45</c:v>
                </c:pt>
                <c:pt idx="2">
                  <c:v>46-55</c:v>
                </c:pt>
                <c:pt idx="3">
                  <c:v>56-65</c:v>
                </c:pt>
                <c:pt idx="4">
                  <c:v>66-75</c:v>
                </c:pt>
              </c:strCache>
            </c:strRef>
          </c:cat>
          <c:val>
            <c:numRef>
              <c:f>Feuil1!$B$73:$B$78</c:f>
              <c:numCache>
                <c:formatCode>General</c:formatCode>
                <c:ptCount val="5"/>
                <c:pt idx="0">
                  <c:v>122</c:v>
                </c:pt>
                <c:pt idx="1">
                  <c:v>607</c:v>
                </c:pt>
                <c:pt idx="2">
                  <c:v>692</c:v>
                </c:pt>
                <c:pt idx="3">
                  <c:v>213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2855-4F6A-A8C6-50A9012D5637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Catego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[Données+Primero+Bank+Les graphiques-29-10-2024.xlsx]Feuil1!Tableau croisé dynamique52</c:name>
    <c:fmtId val="44"/>
  </c:pivotSource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fr-FR" sz="1600" b="1" i="0" u="none" strike="noStrike" kern="1200" cap="all" spc="0" baseline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fr-FR" sz="1600" b="1" i="0" u="none" strike="noStrike" kern="1200" cap="all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rPr>
              <a:t>TYPE DE CARTE DES CLIENT PERDU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fr-FR" sz="1600" b="1" i="0" u="none" strike="noStrike" kern="1200" cap="all" spc="0" baseline="0">
              <a:solidFill>
                <a:prstClr val="black">
                  <a:lumMod val="65000"/>
                  <a:lumOff val="35000"/>
                </a:prstClr>
              </a:solidFill>
              <a:effectLst/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0526604934741977"/>
          <c:y val="0.15329838357361295"/>
          <c:w val="0.64697658200670238"/>
          <c:h val="0.73661744116847783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Feuil1!$B$3:$B$4</c:f>
              <c:strCache>
                <c:ptCount val="1"/>
                <c:pt idx="0">
                  <c:v>Client actuel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percentage"/>
            <c:noEndCap val="0"/>
            <c:val val="5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Feuil1!$A$5:$A$9</c:f>
              <c:strCache>
                <c:ptCount val="4"/>
                <c:pt idx="0">
                  <c:v>Blue</c:v>
                </c:pt>
                <c:pt idx="1">
                  <c:v>Gold</c:v>
                </c:pt>
                <c:pt idx="2">
                  <c:v>Platinum</c:v>
                </c:pt>
                <c:pt idx="3">
                  <c:v>Silver</c:v>
                </c:pt>
              </c:strCache>
            </c:strRef>
          </c:cat>
          <c:val>
            <c:numRef>
              <c:f>Feuil1!$B$5:$B$9</c:f>
              <c:numCache>
                <c:formatCode>General</c:formatCode>
                <c:ptCount val="4"/>
                <c:pt idx="0">
                  <c:v>7917</c:v>
                </c:pt>
                <c:pt idx="1">
                  <c:v>95</c:v>
                </c:pt>
                <c:pt idx="2">
                  <c:v>6</c:v>
                </c:pt>
                <c:pt idx="3">
                  <c:v>473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B4-40E3-8515-9CF04257B21C}"/>
            </c:ext>
          </c:extLst>
        </c:ser>
        <c:ser>
          <c:idx val="1"/>
          <c:order val="1"/>
          <c:tx>
            <c:strRef>
              <c:f>Feuil1!$C$3:$C$4</c:f>
              <c:strCache>
                <c:ptCount val="1"/>
                <c:pt idx="0">
                  <c:v>Client perdu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Feuil1!$A$5:$A$9</c:f>
              <c:strCache>
                <c:ptCount val="4"/>
                <c:pt idx="0">
                  <c:v>Blue</c:v>
                </c:pt>
                <c:pt idx="1">
                  <c:v>Gold</c:v>
                </c:pt>
                <c:pt idx="2">
                  <c:v>Platinum</c:v>
                </c:pt>
                <c:pt idx="3">
                  <c:v>Silver</c:v>
                </c:pt>
              </c:strCache>
            </c:strRef>
          </c:cat>
          <c:val>
            <c:numRef>
              <c:f>Feuil1!$C$5:$C$9</c:f>
              <c:numCache>
                <c:formatCode>General</c:formatCode>
                <c:ptCount val="4"/>
                <c:pt idx="0">
                  <c:v>1519</c:v>
                </c:pt>
                <c:pt idx="1">
                  <c:v>21</c:v>
                </c:pt>
                <c:pt idx="2">
                  <c:v>14</c:v>
                </c:pt>
                <c:pt idx="3">
                  <c:v>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B4-40E3-8515-9CF04257B21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681922608"/>
        <c:axId val="681907728"/>
      </c:barChart>
      <c:catAx>
        <c:axId val="681922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81907728"/>
        <c:crosses val="autoZero"/>
        <c:auto val="1"/>
        <c:lblAlgn val="ctr"/>
        <c:lblOffset val="100"/>
        <c:noMultiLvlLbl val="0"/>
      </c:catAx>
      <c:valAx>
        <c:axId val="681907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81922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[Données+Primero+Bank+Les graphiques-29-10-2024.xlsx]Feuil1!Tableau croisé dynamique54</c:name>
    <c:fmtId val="7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Pourcentage</a:t>
            </a:r>
            <a:r>
              <a:rPr lang="en-US" dirty="0"/>
              <a:t> des revenues des clients perdu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Feuil1!$B$50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D45-4D66-BDE0-4F07BF32F8F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D45-4D66-BDE0-4F07BF32F8F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4D45-4D66-BDE0-4F07BF32F8F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4D45-4D66-BDE0-4F07BF32F8F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4D45-4D66-BDE0-4F07BF32F8F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4D45-4D66-BDE0-4F07BF32F8FA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4D45-4D66-BDE0-4F07BF32F8FA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4D45-4D66-BDE0-4F07BF32F8FA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4D45-4D66-BDE0-4F07BF32F8FA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4D45-4D66-BDE0-4F07BF32F8FA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4D45-4D66-BDE0-4F07BF32F8FA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4D45-4D66-BDE0-4F07BF32F8F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Feuil1!$A$51:$A$57</c:f>
              <c:strCache>
                <c:ptCount val="6"/>
                <c:pt idx="0">
                  <c:v>€120K +</c:v>
                </c:pt>
                <c:pt idx="1">
                  <c:v>€40K - €60K</c:v>
                </c:pt>
                <c:pt idx="2">
                  <c:v>€60K - €80K</c:v>
                </c:pt>
                <c:pt idx="3">
                  <c:v>€80K - €120K</c:v>
                </c:pt>
                <c:pt idx="4">
                  <c:v>Moins de €40K</c:v>
                </c:pt>
                <c:pt idx="5">
                  <c:v>Non connu</c:v>
                </c:pt>
              </c:strCache>
            </c:strRef>
          </c:cat>
          <c:val>
            <c:numRef>
              <c:f>Feuil1!$B$51:$B$57</c:f>
              <c:numCache>
                <c:formatCode>General</c:formatCode>
                <c:ptCount val="6"/>
                <c:pt idx="0">
                  <c:v>129</c:v>
                </c:pt>
                <c:pt idx="1">
                  <c:v>442</c:v>
                </c:pt>
                <c:pt idx="2">
                  <c:v>367</c:v>
                </c:pt>
                <c:pt idx="3">
                  <c:v>277</c:v>
                </c:pt>
                <c:pt idx="4">
                  <c:v>234</c:v>
                </c:pt>
                <c:pt idx="5">
                  <c:v>187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4D45-4D66-BDE0-4F07BF32F8F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[Données+Primero+Bank+Les graphiques-29-10-2024.xlsx]Feuil3!Tableau croisé dynamique64</c:name>
    <c:fmtId val="3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Nombre de mois d'inactivité des clients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Feuil3!$B$23:$B$24</c:f>
              <c:strCache>
                <c:ptCount val="1"/>
                <c:pt idx="0">
                  <c:v>Client actuel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dLbls>
            <c:delete val="1"/>
          </c:dLbls>
          <c:cat>
            <c:strRef>
              <c:f>Feuil3!$A$25:$A$34</c:f>
              <c:strCache>
                <c:ptCount val="9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</c:strCache>
            </c:strRef>
          </c:cat>
          <c:val>
            <c:numRef>
              <c:f>Feuil3!$B$25:$B$34</c:f>
              <c:numCache>
                <c:formatCode>General</c:formatCode>
                <c:ptCount val="9"/>
                <c:pt idx="0">
                  <c:v>14</c:v>
                </c:pt>
                <c:pt idx="1">
                  <c:v>2131</c:v>
                </c:pt>
                <c:pt idx="2">
                  <c:v>2773</c:v>
                </c:pt>
                <c:pt idx="3">
                  <c:v>3018</c:v>
                </c:pt>
                <c:pt idx="4">
                  <c:v>304</c:v>
                </c:pt>
                <c:pt idx="5">
                  <c:v>146</c:v>
                </c:pt>
                <c:pt idx="6">
                  <c:v>105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DF4-4E14-93CB-D909820AED82}"/>
            </c:ext>
          </c:extLst>
        </c:ser>
        <c:ser>
          <c:idx val="1"/>
          <c:order val="1"/>
          <c:tx>
            <c:strRef>
              <c:f>Feuil3!$C$23:$C$24</c:f>
              <c:strCache>
                <c:ptCount val="1"/>
                <c:pt idx="0">
                  <c:v>Client perdu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dLbls>
            <c:delete val="1"/>
          </c:dLbls>
          <c:cat>
            <c:strRef>
              <c:f>Feuil3!$A$25:$A$34</c:f>
              <c:strCache>
                <c:ptCount val="9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</c:strCache>
            </c:strRef>
          </c:cat>
          <c:val>
            <c:numRef>
              <c:f>Feuil3!$C$25:$C$34</c:f>
              <c:numCache>
                <c:formatCode>General</c:formatCode>
                <c:ptCount val="9"/>
                <c:pt idx="0">
                  <c:v>15</c:v>
                </c:pt>
                <c:pt idx="1">
                  <c:v>102</c:v>
                </c:pt>
                <c:pt idx="2">
                  <c:v>509</c:v>
                </c:pt>
                <c:pt idx="3">
                  <c:v>572</c:v>
                </c:pt>
                <c:pt idx="4">
                  <c:v>65</c:v>
                </c:pt>
                <c:pt idx="5">
                  <c:v>136</c:v>
                </c:pt>
                <c:pt idx="6">
                  <c:v>164</c:v>
                </c:pt>
                <c:pt idx="7">
                  <c:v>54</c:v>
                </c:pt>
                <c:pt idx="8">
                  <c:v>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DF4-4E14-93CB-D909820AED82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508745904"/>
        <c:axId val="508749264"/>
      </c:lineChart>
      <c:catAx>
        <c:axId val="5087459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Nombre de mois inactif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08749264"/>
        <c:crosses val="autoZero"/>
        <c:auto val="1"/>
        <c:lblAlgn val="ctr"/>
        <c:lblOffset val="100"/>
        <c:noMultiLvlLbl val="0"/>
      </c:catAx>
      <c:valAx>
        <c:axId val="508749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Nombre de client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08745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7371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1" name="Google Shape;32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5199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" name="Google Shape;2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048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51140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F3FCE-E378-FD25-38C0-85BC572625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3E70698-9E2D-44CC-CDC8-AAF6771BF5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180BA60-5627-A707-0B52-00F6BEF33B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6778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78030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66044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AFB707-B933-93C0-88F3-6F2015374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78A37D4-43B8-0D04-6772-838DE75BDF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A66D5DB-5BDF-861F-CB1E-723BA77D4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89541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6D8C4-7B1D-6904-EB95-0B3AEACD6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2E3BBDA-E688-288F-0B56-3C8572DD90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BD88C21-88DB-6293-CE4D-5D5663C993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8786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1094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9"/>
          <p:cNvGrpSpPr/>
          <p:nvPr/>
        </p:nvGrpSpPr>
        <p:grpSpPr>
          <a:xfrm>
            <a:off x="6866714" y="1255"/>
            <a:ext cx="2267380" cy="2601741"/>
            <a:chOff x="6790514" y="1255"/>
            <a:chExt cx="2267380" cy="2601741"/>
          </a:xfrm>
        </p:grpSpPr>
        <p:grpSp>
          <p:nvGrpSpPr>
            <p:cNvPr id="11" name="Google Shape;11;p9"/>
            <p:cNvGrpSpPr/>
            <p:nvPr/>
          </p:nvGrpSpPr>
          <p:grpSpPr>
            <a:xfrm>
              <a:off x="7067536" y="1255"/>
              <a:ext cx="1990358" cy="1990303"/>
              <a:chOff x="7067536" y="1255"/>
              <a:chExt cx="1990358" cy="1990303"/>
            </a:xfrm>
          </p:grpSpPr>
          <p:sp>
            <p:nvSpPr>
              <p:cNvPr id="12" name="Google Shape;12;p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9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" name="Google Shape;15;p9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16" name="Google Shape;16;p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" name="Google Shape;19;p9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20" name="Google Shape;20;p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18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267" name="Google Shape;267;p1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" name="Google Shape;269;p18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1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6" name="Google Shape;26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" name="Google Shape;28;p1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33" name="Google Shape;3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34" name="Google Shape;3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" name="Google Shape;3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39" name="Google Shape;3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" name="Google Shape;4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45" name="Google Shape;4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" name="Google Shape;4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50" name="Google Shape;5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3" name="Google Shape;5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54" name="Google Shape;5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9" name="Google Shape;5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60" name="Google Shape;6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" name="Google Shape;6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65" name="Google Shape;6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8" name="Google Shape;6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69" name="Google Shape;6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4" name="Google Shape;7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75" name="Google Shape;7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" name="Google Shape;7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80" name="Google Shape;8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4" name="Google Shape;8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85" name="Google Shape;8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8" name="Google Shape;8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89" name="Google Shape;8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3" name="Google Shape;9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94" name="Google Shape;9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" name="Google Shape;9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99" name="Google Shape;9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" name="Google Shape;10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105" name="Google Shape;10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9" name="Google Shape;10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110" name="Google Shape;11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3" name="Google Shape;11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114" name="Google Shape;11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Google Shape;11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119" name="Google Shape;11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4" name="Google Shape;12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125" name="Google Shape;12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" name="Google Shape;12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130" name="Google Shape;13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3" name="Google Shape;13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134" name="Google Shape;13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9" name="Google Shape;13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140" name="Google Shape;14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4" name="Google Shape;14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145" name="Google Shape;14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" name="Google Shape;14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150" name="Google Shape;15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" name="Google Shape;15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154" name="Google Shape;15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8" name="Google Shape;15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9" name="Google Shape;15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1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63" name="Google Shape;163;p12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64" name="Google Shape;164;p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" name="Google Shape;166;p1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67" name="Google Shape;167;p1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0" name="Google Shape;170;p1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71" name="Google Shape;171;p1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1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" name="Google Shape;175;p1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176" name="Google Shape;176;p1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1" name="Google Shape;181;p1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182" name="Google Shape;182;p1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4" name="Google Shape;184;p1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185" name="Google Shape;185;p1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8" name="Google Shape;188;p1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9" name="Google Shape;189;p1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190" name="Google Shape;190;p1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1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2" name="Google Shape;192;p1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" name="Google Shape;198;p1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1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13"/>
          <p:cNvGrpSpPr/>
          <p:nvPr/>
        </p:nvGrpSpPr>
        <p:grpSpPr>
          <a:xfrm>
            <a:off x="146769" y="3406"/>
            <a:ext cx="1233214" cy="1384535"/>
            <a:chOff x="146769" y="3406"/>
            <a:chExt cx="1233214" cy="1384535"/>
          </a:xfrm>
        </p:grpSpPr>
        <p:grpSp>
          <p:nvGrpSpPr>
            <p:cNvPr id="203" name="Google Shape;203;p1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204" name="Google Shape;204;p1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1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6" name="Google Shape;206;p1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207" name="Google Shape;207;p1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1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1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0" name="Google Shape;210;p1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211" name="Google Shape;211;p1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1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5" name="Google Shape;215;p13"/>
          <p:cNvGrpSpPr/>
          <p:nvPr/>
        </p:nvGrpSpPr>
        <p:grpSpPr>
          <a:xfrm>
            <a:off x="6775084" y="2904008"/>
            <a:ext cx="2186147" cy="2239500"/>
            <a:chOff x="6775084" y="2904008"/>
            <a:chExt cx="2186147" cy="2239500"/>
          </a:xfrm>
        </p:grpSpPr>
        <p:grpSp>
          <p:nvGrpSpPr>
            <p:cNvPr id="216" name="Google Shape;216;p1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217" name="Google Shape;217;p1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1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220" name="Google Shape;220;p1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Google Shape;223;p1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224" name="Google Shape;224;p1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1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1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Google Shape;228;p1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229" name="Google Shape;229;p1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1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4" name="Google Shape;234;p1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1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38" name="Google Shape;238;p1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0" name="Google Shape;240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2" name="Google Shape;242;p14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3" name="Google Shape;243;p1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oogle Shape;245;p1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46" name="Google Shape;246;p1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8" name="Google Shape;248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1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52" name="Google Shape;252;p1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6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6" name="Google Shape;256;p1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1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59" name="Google Shape;259;p1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1" name="Google Shape;261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7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3" name="Google Shape;263;p17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1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"/>
          <p:cNvSpPr txBox="1"/>
          <p:nvPr/>
        </p:nvSpPr>
        <p:spPr>
          <a:xfrm>
            <a:off x="818000" y="2171550"/>
            <a:ext cx="56925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fr-FR" sz="4000" dirty="0">
                <a:solidFill>
                  <a:schemeClr val="lt1"/>
                </a:solidFill>
                <a:latin typeface="+mj-lt"/>
                <a:ea typeface="Titillium Web"/>
                <a:cs typeface="Titillium Web"/>
                <a:sym typeface="Titillium Web"/>
              </a:rPr>
              <a:t>Présentation de l’analyse des données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fr-FR" sz="4000" dirty="0" err="1">
                <a:solidFill>
                  <a:schemeClr val="lt1"/>
                </a:solidFill>
                <a:latin typeface="+mj-lt"/>
                <a:ea typeface="Titillium Web"/>
                <a:cs typeface="Titillium Web"/>
                <a:sym typeface="Titillium Web"/>
              </a:rPr>
              <a:t>Primero</a:t>
            </a:r>
            <a:r>
              <a:rPr lang="fr-FR" sz="4000" dirty="0">
                <a:solidFill>
                  <a:schemeClr val="lt1"/>
                </a:solidFill>
                <a:latin typeface="+mj-lt"/>
                <a:ea typeface="Titillium Web"/>
                <a:cs typeface="Titillium Web"/>
                <a:sym typeface="Titillium Web"/>
              </a:rPr>
              <a:t> Banque</a:t>
            </a:r>
            <a:endParaRPr sz="4000" b="0" i="0" u="none" strike="noStrike" cap="none" dirty="0">
              <a:solidFill>
                <a:schemeClr val="lt1"/>
              </a:solidFill>
              <a:latin typeface="+mj-lt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A0453A-0D4F-5530-AEB6-342FCD800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992" y="434409"/>
            <a:ext cx="7335307" cy="999300"/>
          </a:xfrm>
        </p:spPr>
        <p:txBody>
          <a:bodyPr>
            <a:normAutofit fontScale="90000"/>
          </a:bodyPr>
          <a:lstStyle/>
          <a:p>
            <a:pPr algn="ctr"/>
            <a:r>
              <a:rPr lang="fr-FR" sz="3100" dirty="0">
                <a:latin typeface="Candara" panose="020E0502030303020204" pitchFamily="34" charset="0"/>
              </a:rPr>
              <a:t>III.  Identification</a:t>
            </a:r>
            <a:r>
              <a:rPr lang="fr-FR" sz="3100" b="1" dirty="0">
                <a:latin typeface="Candara" panose="020E0502030303020204" pitchFamily="34" charset="0"/>
              </a:rPr>
              <a:t> des clients potentiels qui      pourraient quitter la banque</a:t>
            </a:r>
            <a:br>
              <a:rPr lang="fr-FR" sz="2800" b="1" dirty="0">
                <a:latin typeface="Candara" panose="020E0502030303020204" pitchFamily="34" charset="0"/>
              </a:rPr>
            </a:br>
            <a:endParaRPr lang="fr-FR" dirty="0">
              <a:solidFill>
                <a:schemeClr val="accent5">
                  <a:lumMod val="60000"/>
                  <a:lumOff val="40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E52E71C-CA2B-9CE9-F4A2-4A7A48620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800" y="1380450"/>
            <a:ext cx="4139352" cy="2382182"/>
          </a:xfrm>
        </p:spPr>
        <p:txBody>
          <a:bodyPr>
            <a:normAutofit/>
          </a:bodyPr>
          <a:lstStyle/>
          <a:p>
            <a:pPr marL="146050" indent="0">
              <a:buNone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6050" indent="0">
              <a:buNone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Parmi les clients actuels âgés de 36 à 55 ans, qui sont mariés, ayant des revenus compris entre 40 k€ et 120 k€ et possédant une carte bleue.</a:t>
            </a:r>
          </a:p>
          <a:p>
            <a:pPr marL="146050" indent="0">
              <a:buNone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6050" indent="0">
              <a:buNone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1 163 clients répondent à ce profil.</a:t>
            </a:r>
          </a:p>
          <a:p>
            <a:pPr marL="146050" indent="0">
              <a:buNone/>
            </a:pPr>
            <a:endParaRPr lang="fr-FR" sz="1600" b="1" u="sng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fr-FR" sz="1600" b="1" u="sng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 marL="146050" indent="0">
              <a:buNone/>
            </a:pPr>
            <a:endParaRPr lang="fr-FR" dirty="0"/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BCBE94DE-9804-6F8A-161F-49688A5B94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6028013"/>
              </p:ext>
            </p:extLst>
          </p:nvPr>
        </p:nvGraphicFramePr>
        <p:xfrm>
          <a:off x="5676900" y="2150547"/>
          <a:ext cx="2819400" cy="1457325"/>
        </p:xfrm>
        <a:graphic>
          <a:graphicData uri="http://schemas.openxmlformats.org/drawingml/2006/table">
            <a:tbl>
              <a:tblPr/>
              <a:tblGrid>
                <a:gridCol w="1512771">
                  <a:extLst>
                    <a:ext uri="{9D8B030D-6E8A-4147-A177-3AD203B41FA5}">
                      <a16:colId xmlns:a16="http://schemas.microsoft.com/office/drawing/2014/main" val="1312103064"/>
                    </a:ext>
                  </a:extLst>
                </a:gridCol>
                <a:gridCol w="1306629">
                  <a:extLst>
                    <a:ext uri="{9D8B030D-6E8A-4147-A177-3AD203B41FA5}">
                      <a16:colId xmlns:a16="http://schemas.microsoft.com/office/drawing/2014/main" val="1392707598"/>
                    </a:ext>
                  </a:extLst>
                </a:gridCol>
              </a:tblGrid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Statut marital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Marié(e)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937762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Catégorie du revenu annuel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(40k€ - 120k€)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421170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Type de carte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461423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Âge du client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36-55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190920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7020588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Étiquettes de lignes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Nombre de N° du client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437548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 actuel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5805455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 perdu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247095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général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74675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5455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547B9E-53AF-2304-8C61-23865390E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BDA3DE-7F82-E259-E8DF-FC9573735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993" y="434409"/>
            <a:ext cx="7030500" cy="999300"/>
          </a:xfrm>
        </p:spPr>
        <p:txBody>
          <a:bodyPr>
            <a:normAutofit fontScale="90000"/>
          </a:bodyPr>
          <a:lstStyle/>
          <a:p>
            <a:pPr algn="ctr"/>
            <a:r>
              <a:rPr lang="fr-FR" sz="3100" dirty="0">
                <a:latin typeface="Candara" panose="020E0502030303020204" pitchFamily="34" charset="0"/>
              </a:rPr>
              <a:t>IV. </a:t>
            </a:r>
            <a:r>
              <a:rPr lang="fr-FR" sz="3100" b="1" dirty="0">
                <a:latin typeface="Candara" panose="020E0502030303020204" pitchFamily="34" charset="0"/>
              </a:rPr>
              <a:t>Différents plans d’action possibles </a:t>
            </a:r>
            <a:br>
              <a:rPr lang="fr-FR" sz="2800" b="1" dirty="0">
                <a:latin typeface="Candara" panose="020E0502030303020204" pitchFamily="34" charset="0"/>
              </a:rPr>
            </a:br>
            <a:br>
              <a:rPr lang="fr-FR" sz="2800" b="1" dirty="0">
                <a:latin typeface="Candara" panose="020E0502030303020204" pitchFamily="34" charset="0"/>
              </a:rPr>
            </a:br>
            <a:endParaRPr lang="fr-FR" dirty="0">
              <a:solidFill>
                <a:schemeClr val="accent5">
                  <a:lumMod val="60000"/>
                  <a:lumOff val="40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62F6932-FA5D-3BC5-787A-E3CCCDC96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799" y="1380450"/>
            <a:ext cx="7355292" cy="3384838"/>
          </a:xfrm>
        </p:spPr>
        <p:txBody>
          <a:bodyPr>
            <a:normAutofit lnSpcReduction="10000"/>
          </a:bodyPr>
          <a:lstStyle/>
          <a:p>
            <a:pPr marL="146050" indent="0">
              <a:buNone/>
            </a:pPr>
            <a:endParaRPr lang="fr-FR" sz="1600" b="1" u="sng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6050" indent="0">
              <a:buNone/>
            </a:pPr>
            <a:endParaRPr lang="fr-FR" sz="1600" b="1" u="sng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fr-FR" sz="16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Mise en place d’une enquête de satisfaction par email sur les clients de la banque . Et une enquête téléphonique sur les clients qui pourraient potentiellement quitter la banque.</a:t>
            </a: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1400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(Connaitre le besoin du client, comprendre comment la banque pourrais mieux l’accompagné, …).</a:t>
            </a:r>
          </a:p>
          <a:p>
            <a:pPr marL="146050" indent="0">
              <a:buNone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Possibilité de mettre une offre sur la carte supérieure à la carte bleue.</a:t>
            </a:r>
          </a:p>
          <a:p>
            <a:pPr>
              <a:buFont typeface="Wingdings" panose="05000000000000000000" pitchFamily="2" charset="2"/>
              <a:buChar char="Ø"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Alerte à mettre en place sur les clients ayant plus de 2 mois d’inactivités </a:t>
            </a:r>
          </a:p>
          <a:p>
            <a:pPr marL="146050" indent="0">
              <a:buNone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Enquête sur la concurrence</a:t>
            </a:r>
            <a:endParaRPr lang="fr-FR" sz="1600" b="1" u="sng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6050" indent="0">
              <a:buNone/>
            </a:pPr>
            <a:endParaRPr lang="fr-FR" sz="1600" b="1" u="sng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fr-FR" sz="1600" b="1" u="sng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 marL="14605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8439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7"/>
          <p:cNvSpPr txBox="1"/>
          <p:nvPr/>
        </p:nvSpPr>
        <p:spPr>
          <a:xfrm>
            <a:off x="778800" y="1925025"/>
            <a:ext cx="56925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44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FIN</a:t>
            </a:r>
            <a:endParaRPr sz="4400" b="0" i="0" u="none" strike="noStrike" cap="none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24" name="Google Shape;324;p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930100" y="2723025"/>
            <a:ext cx="644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" name="Google Shape;325;p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78800" y="2417625"/>
            <a:ext cx="75864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102428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C9218B-1063-D502-3CF4-2A1D861CC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801" y="598574"/>
            <a:ext cx="7030500" cy="999300"/>
          </a:xfrm>
        </p:spPr>
        <p:txBody>
          <a:bodyPr>
            <a:noAutofit/>
          </a:bodyPr>
          <a:lstStyle/>
          <a:p>
            <a:pPr algn="ctr"/>
            <a:r>
              <a:rPr lang="fr-FR" sz="5400" dirty="0">
                <a:solidFill>
                  <a:schemeClr val="accent5">
                    <a:lumMod val="60000"/>
                    <a:lumOff val="40000"/>
                  </a:schemeClr>
                </a:solidFill>
                <a:latin typeface="Candara" panose="020E0502030303020204" pitchFamily="34" charset="0"/>
              </a:rPr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76C8DF2-288E-2764-3CF6-E3954C5CD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1828" y="1597874"/>
            <a:ext cx="6878371" cy="354562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fr-FR" sz="1800" b="1" dirty="0">
              <a:latin typeface="Candara" panose="020E0502030303020204" pitchFamily="34" charset="0"/>
            </a:endParaRPr>
          </a:p>
          <a:p>
            <a:pPr marL="546100" indent="-400050">
              <a:buSzPct val="80000"/>
              <a:buFont typeface="+mj-lt"/>
              <a:buAutoNum type="romanUcPeriod"/>
            </a:pPr>
            <a:r>
              <a:rPr lang="fr-FR" sz="1800" b="1" dirty="0">
                <a:latin typeface="Candara" panose="020E0502030303020204" pitchFamily="34" charset="0"/>
              </a:rPr>
              <a:t>Présentation du contexte actuel</a:t>
            </a:r>
          </a:p>
          <a:p>
            <a:pPr marL="488950" indent="-342900">
              <a:buFont typeface="+mj-lt"/>
              <a:buAutoNum type="romanUcPeriod"/>
            </a:pPr>
            <a:endParaRPr lang="fr-FR" sz="1800" b="1" dirty="0">
              <a:latin typeface="Candara" panose="020E0502030303020204" pitchFamily="34" charset="0"/>
            </a:endParaRPr>
          </a:p>
          <a:p>
            <a:pPr marL="488950" indent="-342900">
              <a:buFont typeface="+mj-lt"/>
              <a:buAutoNum type="romanUcPeriod"/>
            </a:pPr>
            <a:r>
              <a:rPr lang="fr-FR" sz="1800" b="1" dirty="0">
                <a:latin typeface="Candara" panose="020E0502030303020204" pitchFamily="34" charset="0"/>
              </a:rPr>
              <a:t>Identification du profil type des clients perdus</a:t>
            </a:r>
          </a:p>
          <a:p>
            <a:pPr marL="488950" indent="-342900">
              <a:buFont typeface="+mj-lt"/>
              <a:buAutoNum type="romanUcPeriod"/>
            </a:pPr>
            <a:endParaRPr lang="fr-FR" sz="1800" b="1" dirty="0">
              <a:latin typeface="Candara" panose="020E0502030303020204" pitchFamily="34" charset="0"/>
            </a:endParaRPr>
          </a:p>
          <a:p>
            <a:pPr marL="488950" indent="-342900">
              <a:buFont typeface="+mj-lt"/>
              <a:buAutoNum type="romanUcPeriod"/>
            </a:pPr>
            <a:r>
              <a:rPr lang="fr-FR" sz="1800" b="1" dirty="0">
                <a:latin typeface="Candara" panose="020E0502030303020204" pitchFamily="34" charset="0"/>
              </a:rPr>
              <a:t>Identification des clients potentiels qui pourraient quitter la banque</a:t>
            </a:r>
          </a:p>
          <a:p>
            <a:pPr marL="488950" indent="-342900">
              <a:buFont typeface="+mj-lt"/>
              <a:buAutoNum type="romanUcPeriod"/>
            </a:pPr>
            <a:endParaRPr lang="fr-FR" sz="1800" b="1" dirty="0">
              <a:latin typeface="Candara" panose="020E0502030303020204" pitchFamily="34" charset="0"/>
            </a:endParaRPr>
          </a:p>
          <a:p>
            <a:pPr marL="488950" indent="-342900">
              <a:buFont typeface="+mj-lt"/>
              <a:buAutoNum type="romanUcPeriod"/>
            </a:pPr>
            <a:r>
              <a:rPr lang="fr-FR" sz="1800" b="1" dirty="0">
                <a:latin typeface="Candara" panose="020E0502030303020204" pitchFamily="34" charset="0"/>
              </a:rPr>
              <a:t>Différents plans d’action possibles </a:t>
            </a:r>
          </a:p>
          <a:p>
            <a:pPr marL="146050" indent="0">
              <a:buNone/>
            </a:pPr>
            <a:endParaRPr lang="fr-FR" sz="1800" b="1" dirty="0">
              <a:latin typeface="Candara" panose="020E0502030303020204" pitchFamily="34" charset="0"/>
            </a:endParaRPr>
          </a:p>
          <a:p>
            <a:pPr marL="146050" indent="0">
              <a:buNone/>
            </a:pPr>
            <a:endParaRPr lang="fr-FR" sz="1800" b="1" dirty="0">
              <a:latin typeface="Candara" panose="020E0502030303020204" pitchFamily="34" charset="0"/>
            </a:endParaRPr>
          </a:p>
          <a:p>
            <a:pPr marL="146050" indent="0">
              <a:buNone/>
            </a:pPr>
            <a:endParaRPr lang="fr-FR" sz="1800" b="1" dirty="0">
              <a:latin typeface="Candara" panose="020E0502030303020204" pitchFamily="34" charset="0"/>
            </a:endParaRP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26586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"/>
          <p:cNvSpPr txBox="1">
            <a:spLocks noGrp="1"/>
          </p:cNvSpPr>
          <p:nvPr>
            <p:ph type="title"/>
          </p:nvPr>
        </p:nvSpPr>
        <p:spPr>
          <a:xfrm>
            <a:off x="1229459" y="0"/>
            <a:ext cx="7030500" cy="107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br>
              <a:rPr lang="fr-FR" sz="3200" b="1" dirty="0">
                <a:latin typeface="Candara" panose="020E0502030303020204" pitchFamily="34" charset="0"/>
              </a:rPr>
            </a:br>
            <a:r>
              <a:rPr lang="fr-FR" sz="3200" dirty="0">
                <a:latin typeface="Candara" panose="020E0502030303020204" pitchFamily="34" charset="0"/>
              </a:rPr>
              <a:t>I</a:t>
            </a:r>
            <a:r>
              <a:rPr lang="fr-FR" b="1" dirty="0">
                <a:latin typeface="Candara" panose="020E0502030303020204" pitchFamily="34" charset="0"/>
              </a:rPr>
              <a:t>.  Présentation du contexte actuel</a:t>
            </a:r>
          </a:p>
        </p:txBody>
      </p:sp>
      <p:sp>
        <p:nvSpPr>
          <p:cNvPr id="283" name="Google Shape;283;p2"/>
          <p:cNvSpPr txBox="1">
            <a:spLocks noGrp="1"/>
          </p:cNvSpPr>
          <p:nvPr>
            <p:ph type="body" idx="1"/>
          </p:nvPr>
        </p:nvSpPr>
        <p:spPr>
          <a:xfrm>
            <a:off x="580571" y="1262941"/>
            <a:ext cx="7753729" cy="934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fr-FR" sz="14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6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Primero</a:t>
            </a: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banque fait face à de nombreux départs de clients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400" dirty="0"/>
          </a:p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fr-FR" sz="1400" dirty="0"/>
          </a:p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400" dirty="0"/>
          </a:p>
        </p:txBody>
      </p:sp>
      <p:sp>
        <p:nvSpPr>
          <p:cNvPr id="2" name="Espace réservé du texte 2">
            <a:extLst>
              <a:ext uri="{FF2B5EF4-FFF2-40B4-BE49-F238E27FC236}">
                <a16:creationId xmlns:a16="http://schemas.microsoft.com/office/drawing/2014/main" id="{ACE6F49D-D16E-A747-18F8-A8C8AD2AE55B}"/>
              </a:ext>
            </a:extLst>
          </p:cNvPr>
          <p:cNvSpPr txBox="1">
            <a:spLocks/>
          </p:cNvSpPr>
          <p:nvPr/>
        </p:nvSpPr>
        <p:spPr>
          <a:xfrm>
            <a:off x="498208" y="2197615"/>
            <a:ext cx="3766737" cy="147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2100" b="1" u="sng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Les clients :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sz="2100" b="1" u="sng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6050" indent="0">
              <a:buFont typeface="Nunito"/>
              <a:buNone/>
            </a:pPr>
            <a:r>
              <a:rPr lang="fr-FR" sz="21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16 % : clients perdus (1 636 personnes)</a:t>
            </a:r>
          </a:p>
          <a:p>
            <a:pPr marL="146050" indent="0">
              <a:buFont typeface="Nunito"/>
              <a:buNone/>
            </a:pPr>
            <a:r>
              <a:rPr lang="fr-FR" sz="21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84 % : clients actuels (8 491 personnes)</a:t>
            </a:r>
          </a:p>
          <a:p>
            <a:pPr marL="146050" indent="0">
              <a:buFont typeface="Nunito"/>
              <a:buNone/>
            </a:pPr>
            <a:endParaRPr lang="fr-FR" sz="21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 marL="146050" indent="0">
              <a:buFont typeface="Nunito"/>
              <a:buNone/>
            </a:pPr>
            <a:endParaRPr lang="fr-FR" dirty="0"/>
          </a:p>
        </p:txBody>
      </p:sp>
      <p:graphicFrame>
        <p:nvGraphicFramePr>
          <p:cNvPr id="9" name="Graphique 8">
            <a:extLst>
              <a:ext uri="{FF2B5EF4-FFF2-40B4-BE49-F238E27FC236}">
                <a16:creationId xmlns:a16="http://schemas.microsoft.com/office/drawing/2014/main" id="{1EC10E28-36A8-BF92-C81E-8D5D57E8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76432095"/>
              </p:ext>
            </p:extLst>
          </p:nvPr>
        </p:nvGraphicFramePr>
        <p:xfrm>
          <a:off x="4347308" y="2141220"/>
          <a:ext cx="4794370" cy="3002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21845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E52E71C-CA2B-9CE9-F4A2-4A7A48620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5285" y="1509487"/>
            <a:ext cx="3304486" cy="285187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On peut constater qu’il y a 937 personnes mariés qui ont quittés la banque.</a:t>
            </a:r>
          </a:p>
          <a:p>
            <a:pPr marL="146050" indent="0">
              <a:buNone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     </a:t>
            </a:r>
          </a:p>
          <a:p>
            <a:pPr marL="146050" indent="0">
              <a:buNone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6050" indent="0">
              <a:buNone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 marL="146050" indent="0">
              <a:buNone/>
            </a:pPr>
            <a:endParaRPr lang="fr-FR" dirty="0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F9FAF2EE-C8A6-5012-0A66-1132E9DB8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586" y="530275"/>
            <a:ext cx="7850458" cy="1000125"/>
          </a:xfrm>
        </p:spPr>
        <p:txBody>
          <a:bodyPr>
            <a:noAutofit/>
          </a:bodyPr>
          <a:lstStyle/>
          <a:p>
            <a:pPr marL="146050" algn="ctr"/>
            <a:r>
              <a:rPr lang="fr-FR" b="1" dirty="0">
                <a:latin typeface="Candara" panose="020E0502030303020204" pitchFamily="34" charset="0"/>
              </a:rPr>
              <a:t>II.  Identification du profil type des clients perdu</a:t>
            </a:r>
          </a:p>
        </p:txBody>
      </p:sp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AE06D5BF-C968-8372-65E1-BEB9C5220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877716"/>
              </p:ext>
            </p:extLst>
          </p:nvPr>
        </p:nvGraphicFramePr>
        <p:xfrm>
          <a:off x="4339771" y="1274265"/>
          <a:ext cx="4680857" cy="35662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63721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C2532-2D78-AECD-E588-D87C467CE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4AC328-3DE8-60B4-9491-28E968A68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5285" y="1509487"/>
            <a:ext cx="3689116" cy="285187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Les tranches d’âge où il y a le plus de départs se situent entre 36 et 55 ans. </a:t>
            </a:r>
          </a:p>
          <a:p>
            <a:pPr marL="146050" indent="0">
              <a:buNone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6050" indent="0">
              <a:buNone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 marL="146050" indent="0">
              <a:buNone/>
            </a:pPr>
            <a:endParaRPr lang="fr-FR" dirty="0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43741761-C338-E7B9-0E4C-187DE5944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78" y="513118"/>
            <a:ext cx="7835590" cy="1000125"/>
          </a:xfrm>
        </p:spPr>
        <p:txBody>
          <a:bodyPr>
            <a:noAutofit/>
          </a:bodyPr>
          <a:lstStyle/>
          <a:p>
            <a:pPr marL="146050" algn="ctr"/>
            <a:r>
              <a:rPr lang="fr-FR" b="1" dirty="0">
                <a:latin typeface="Candara" panose="020E0502030303020204" pitchFamily="34" charset="0"/>
              </a:rPr>
              <a:t>II.  Identification du profil type des clients perdu</a:t>
            </a:r>
          </a:p>
        </p:txBody>
      </p:sp>
      <p:graphicFrame>
        <p:nvGraphicFramePr>
          <p:cNvPr id="2" name="Graphique 1">
            <a:extLst>
              <a:ext uri="{FF2B5EF4-FFF2-40B4-BE49-F238E27FC236}">
                <a16:creationId xmlns:a16="http://schemas.microsoft.com/office/drawing/2014/main" id="{F3307F21-F091-459E-FABC-9D98845856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5638271"/>
              </p:ext>
            </p:extLst>
          </p:nvPr>
        </p:nvGraphicFramePr>
        <p:xfrm>
          <a:off x="4724400" y="1436052"/>
          <a:ext cx="4293870" cy="3108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78535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raphique 1">
            <a:extLst>
              <a:ext uri="{FF2B5EF4-FFF2-40B4-BE49-F238E27FC236}">
                <a16:creationId xmlns:a16="http://schemas.microsoft.com/office/drawing/2014/main" id="{8969AE1D-6809-6DDC-681D-3DA70B894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5866492"/>
              </p:ext>
            </p:extLst>
          </p:nvPr>
        </p:nvGraphicFramePr>
        <p:xfrm>
          <a:off x="4876800" y="1309255"/>
          <a:ext cx="4267200" cy="30128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E52E71C-CA2B-9CE9-F4A2-4A7A48620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800" y="1365581"/>
            <a:ext cx="3344982" cy="2541600"/>
          </a:xfrm>
        </p:spPr>
        <p:txBody>
          <a:bodyPr/>
          <a:lstStyle/>
          <a:p>
            <a:pPr marL="146050" indent="0">
              <a:buNone/>
            </a:pPr>
            <a:endParaRPr lang="fr-FR" sz="1600" b="1" u="sng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6050" indent="0">
              <a:buNone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 marL="146050" indent="0">
              <a:buNone/>
            </a:pPr>
            <a:endParaRPr lang="fr-FR" dirty="0"/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4975FDEB-4E43-98DE-C9EF-8877CA0ED66F}"/>
              </a:ext>
            </a:extLst>
          </p:cNvPr>
          <p:cNvSpPr txBox="1">
            <a:spLocks/>
          </p:cNvSpPr>
          <p:nvPr/>
        </p:nvSpPr>
        <p:spPr>
          <a:xfrm>
            <a:off x="1303800" y="1470191"/>
            <a:ext cx="3524509" cy="2851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Les clients perdus avaient en très grande majorité des cartes bleues.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Mais nous pouvons constaté que sur la carte Platinum 70% des clients sont partis.</a:t>
            </a:r>
          </a:p>
          <a:p>
            <a:pPr marL="146050" indent="0">
              <a:buFont typeface="Nunito"/>
              <a:buNone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6050" indent="0">
              <a:buFont typeface="Nunito"/>
              <a:buNone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 marL="146050" indent="0">
              <a:buFont typeface="Nunito"/>
              <a:buNone/>
            </a:pPr>
            <a:endParaRPr lang="fr-FR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702538BE-D983-709B-8771-93585535C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493" y="470891"/>
            <a:ext cx="7716644" cy="999300"/>
          </a:xfrm>
        </p:spPr>
        <p:txBody>
          <a:bodyPr>
            <a:noAutofit/>
          </a:bodyPr>
          <a:lstStyle/>
          <a:p>
            <a:pPr marL="146050" algn="ctr"/>
            <a:r>
              <a:rPr lang="fr-FR" b="1" dirty="0">
                <a:latin typeface="Candara" panose="020E0502030303020204" pitchFamily="34" charset="0"/>
              </a:rPr>
              <a:t>II.  Identification du profil type des clients perdu</a:t>
            </a:r>
          </a:p>
        </p:txBody>
      </p:sp>
    </p:spTree>
    <p:extLst>
      <p:ext uri="{BB962C8B-B14F-4D97-AF65-F5344CB8AC3E}">
        <p14:creationId xmlns:p14="http://schemas.microsoft.com/office/powerpoint/2010/main" val="2380176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A0453A-0D4F-5530-AEB6-342FCD800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56" y="519155"/>
            <a:ext cx="7806476" cy="999300"/>
          </a:xfrm>
        </p:spPr>
        <p:txBody>
          <a:bodyPr>
            <a:noAutofit/>
          </a:bodyPr>
          <a:lstStyle/>
          <a:p>
            <a:pPr marL="146050" algn="ctr"/>
            <a:r>
              <a:rPr lang="fr-FR" b="1" dirty="0">
                <a:latin typeface="Candara" panose="020E0502030303020204" pitchFamily="34" charset="0"/>
              </a:rPr>
              <a:t>II.  Identification du profil type des clients perdu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E52E71C-CA2B-9CE9-F4A2-4A7A48620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800" y="1757530"/>
            <a:ext cx="3268200" cy="25416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Les clients perdus ont majoritairement des revenus compris entre 40 k€ et 120 k€.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 marL="146050" indent="0">
              <a:buNone/>
            </a:pPr>
            <a:endParaRPr lang="fr-FR" dirty="0"/>
          </a:p>
        </p:txBody>
      </p:sp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AD9215B6-5A10-1CE9-8F82-A06459F4E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6252837"/>
              </p:ext>
            </p:extLst>
          </p:nvPr>
        </p:nvGraphicFramePr>
        <p:xfrm>
          <a:off x="4523509" y="1279380"/>
          <a:ext cx="4364182" cy="3576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95010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DD5781-BE88-18D2-615B-590205C08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FCEFDE-6E15-03A9-55A5-518641418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829" y="557813"/>
            <a:ext cx="7722811" cy="999300"/>
          </a:xfrm>
        </p:spPr>
        <p:txBody>
          <a:bodyPr>
            <a:noAutofit/>
          </a:bodyPr>
          <a:lstStyle/>
          <a:p>
            <a:pPr marL="146050" algn="ctr"/>
            <a:r>
              <a:rPr lang="fr-FR" b="1" dirty="0">
                <a:latin typeface="Candara" panose="020E0502030303020204" pitchFamily="34" charset="0"/>
              </a:rPr>
              <a:t>II.  Identification du profil type des clients perdu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81BC387-A9A6-6F19-83F7-8C7BC0B58D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6983" y="1729511"/>
            <a:ext cx="3033422" cy="25416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Les clients perdus et les clients actuels ont une inactivité très ressemblante </a:t>
            </a: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 marL="146050" indent="0">
              <a:buNone/>
            </a:pPr>
            <a:endParaRPr lang="fr-FR" dirty="0"/>
          </a:p>
        </p:txBody>
      </p:sp>
      <p:graphicFrame>
        <p:nvGraphicFramePr>
          <p:cNvPr id="6" name="Graphique 5">
            <a:extLst>
              <a:ext uri="{FF2B5EF4-FFF2-40B4-BE49-F238E27FC236}">
                <a16:creationId xmlns:a16="http://schemas.microsoft.com/office/drawing/2014/main" id="{817B8DBB-1E21-D32B-9143-46A0A4FE1C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8096268"/>
              </p:ext>
            </p:extLst>
          </p:nvPr>
        </p:nvGraphicFramePr>
        <p:xfrm>
          <a:off x="4312508" y="1371600"/>
          <a:ext cx="4714103" cy="3173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78245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229940-BE16-685A-12B8-86EA0BE34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C8A123-99EF-2A3F-F984-258F8893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800" y="598575"/>
            <a:ext cx="7312376" cy="999300"/>
          </a:xfrm>
        </p:spPr>
        <p:txBody>
          <a:bodyPr>
            <a:noAutofit/>
          </a:bodyPr>
          <a:lstStyle/>
          <a:p>
            <a:pPr marL="146050" algn="ctr"/>
            <a:r>
              <a:rPr lang="fr-FR" b="1" dirty="0">
                <a:latin typeface="Candara" panose="020E0502030303020204" pitchFamily="34" charset="0"/>
              </a:rPr>
              <a:t>II.  Identification du profil type des clients perdu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70EF26-F0D5-4B9C-8E3B-263F43628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799" y="1757529"/>
            <a:ext cx="7030499" cy="2371126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fr-FR" sz="1600" b="1" u="sng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Conclusion :</a:t>
            </a:r>
          </a:p>
          <a:p>
            <a:pPr marL="146050" indent="0">
              <a:buNone/>
            </a:pPr>
            <a:endParaRPr lang="fr-FR" sz="1600" u="sng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6050" indent="0">
              <a:buNone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Le client type que nous avons identifié à entre 36 et 55 ans, principalement mariés, avec des revenus compris entre 40 k€ et 120 k€ et possédant une carte bleue. </a:t>
            </a:r>
          </a:p>
          <a:p>
            <a:pPr marL="146050" indent="0">
              <a:buNone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Il y a aussi une alerte à créer à partir de 2 mois d’inactivités des clients</a:t>
            </a:r>
          </a:p>
          <a:p>
            <a:pPr marL="146050" indent="0">
              <a:buNone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6050" indent="0">
              <a:buNone/>
            </a:pPr>
            <a:r>
              <a:rPr lang="fr-FR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(Nous avons également  examiné le niveau d’étude, le niveau de crédit et l’utilisation moyenne de la carte. Mais nous n’avons pas mis en avant ces informations , qui nous ont donné des indications mais pas suffisamment significatives).</a:t>
            </a:r>
          </a:p>
          <a:p>
            <a:pPr marL="146050" indent="0">
              <a:buNone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fr-FR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>
              <a:buFont typeface="Wingdings" panose="05000000000000000000" pitchFamily="2" charset="2"/>
              <a:buChar char="§"/>
            </a:pPr>
            <a:endParaRPr lang="fr-FR" b="1" dirty="0"/>
          </a:p>
          <a:p>
            <a:pPr marL="14605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05317040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 2013 - 20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 2013 - 2022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 2013 - 2022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 2013 - 20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 2013 - 2022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 2013 - 2022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 2013 - 20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 2013 - 2022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 2013 - 2022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 2013 - 20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 2013 - 2022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 2013 - 2022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 2013 - 20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 2013 - 2022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 2013 - 2022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 2013 - 20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 2013 - 2022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 2013 - 2022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7721</TotalTime>
  <Words>560</Words>
  <Application>Microsoft Office PowerPoint</Application>
  <PresentationFormat>Affichage à l'écran (16:9)</PresentationFormat>
  <Paragraphs>123</Paragraphs>
  <Slides>12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Candara</vt:lpstr>
      <vt:lpstr>Arial</vt:lpstr>
      <vt:lpstr>Calibri</vt:lpstr>
      <vt:lpstr>Nunito</vt:lpstr>
      <vt:lpstr>Wingdings</vt:lpstr>
      <vt:lpstr>Titillium Web</vt:lpstr>
      <vt:lpstr>Maven Pro</vt:lpstr>
      <vt:lpstr>Momentum</vt:lpstr>
      <vt:lpstr>Présentation PowerPoint</vt:lpstr>
      <vt:lpstr>Sommaire</vt:lpstr>
      <vt:lpstr> I.  Présentation du contexte actuel</vt:lpstr>
      <vt:lpstr>II.  Identification du profil type des clients perdu</vt:lpstr>
      <vt:lpstr>II.  Identification du profil type des clients perdu</vt:lpstr>
      <vt:lpstr>II.  Identification du profil type des clients perdu</vt:lpstr>
      <vt:lpstr>II.  Identification du profil type des clients perdu</vt:lpstr>
      <vt:lpstr>II.  Identification du profil type des clients perdu</vt:lpstr>
      <vt:lpstr>II.  Identification du profil type des clients perdu</vt:lpstr>
      <vt:lpstr>III.  Identification des clients potentiels qui      pourraient quitter la banque </vt:lpstr>
      <vt:lpstr>IV. Différents plans d’action possibles   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JeYjEy</dc:creator>
  <cp:lastModifiedBy>Christal WESCOTT</cp:lastModifiedBy>
  <cp:revision>45</cp:revision>
  <dcterms:modified xsi:type="dcterms:W3CDTF">2024-11-05T21:28:53Z</dcterms:modified>
</cp:coreProperties>
</file>